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4"/>
  </p:notesMasterIdLst>
  <p:sldIdLst>
    <p:sldId id="256" r:id="rId2"/>
    <p:sldId id="373" r:id="rId3"/>
    <p:sldId id="374" r:id="rId4"/>
    <p:sldId id="394" r:id="rId5"/>
    <p:sldId id="395" r:id="rId6"/>
    <p:sldId id="326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3" r:id="rId17"/>
    <p:sldId id="392" r:id="rId18"/>
    <p:sldId id="396" r:id="rId19"/>
    <p:sldId id="259" r:id="rId20"/>
    <p:sldId id="257" r:id="rId21"/>
    <p:sldId id="314" r:id="rId22"/>
    <p:sldId id="260" r:id="rId23"/>
    <p:sldId id="372" r:id="rId24"/>
    <p:sldId id="315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97" r:id="rId34"/>
    <p:sldId id="318" r:id="rId35"/>
    <p:sldId id="262" r:id="rId36"/>
    <p:sldId id="316" r:id="rId37"/>
    <p:sldId id="319" r:id="rId38"/>
    <p:sldId id="263" r:id="rId39"/>
    <p:sldId id="317" r:id="rId40"/>
    <p:sldId id="265" r:id="rId41"/>
    <p:sldId id="323" r:id="rId42"/>
    <p:sldId id="322" r:id="rId43"/>
    <p:sldId id="267" r:id="rId44"/>
    <p:sldId id="268" r:id="rId45"/>
    <p:sldId id="271" r:id="rId46"/>
    <p:sldId id="324" r:id="rId47"/>
    <p:sldId id="325" r:id="rId48"/>
    <p:sldId id="272" r:id="rId49"/>
    <p:sldId id="273" r:id="rId50"/>
    <p:sldId id="320" r:id="rId51"/>
    <p:sldId id="327" r:id="rId52"/>
    <p:sldId id="330" r:id="rId53"/>
    <p:sldId id="331" r:id="rId54"/>
    <p:sldId id="332" r:id="rId55"/>
    <p:sldId id="333" r:id="rId56"/>
    <p:sldId id="328" r:id="rId57"/>
    <p:sldId id="329" r:id="rId58"/>
    <p:sldId id="335" r:id="rId59"/>
    <p:sldId id="337" r:id="rId60"/>
    <p:sldId id="336" r:id="rId61"/>
    <p:sldId id="338" r:id="rId62"/>
    <p:sldId id="340" r:id="rId63"/>
    <p:sldId id="342" r:id="rId64"/>
    <p:sldId id="343" r:id="rId65"/>
    <p:sldId id="344" r:id="rId66"/>
    <p:sldId id="339" r:id="rId67"/>
    <p:sldId id="345" r:id="rId68"/>
    <p:sldId id="347" r:id="rId69"/>
    <p:sldId id="348" r:id="rId70"/>
    <p:sldId id="349" r:id="rId71"/>
    <p:sldId id="350" r:id="rId72"/>
    <p:sldId id="351" r:id="rId73"/>
    <p:sldId id="346" r:id="rId74"/>
    <p:sldId id="352" r:id="rId75"/>
    <p:sldId id="354" r:id="rId76"/>
    <p:sldId id="355" r:id="rId77"/>
    <p:sldId id="356" r:id="rId78"/>
    <p:sldId id="368" r:id="rId79"/>
    <p:sldId id="359" r:id="rId80"/>
    <p:sldId id="360" r:id="rId81"/>
    <p:sldId id="365" r:id="rId82"/>
    <p:sldId id="366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224" y="144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82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11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88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88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04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8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setup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5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setup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9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1567645E-C8D6-B448-B6A0-46720301B2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2238" y="2501524"/>
            <a:ext cx="567976" cy="5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12791C9-620E-CB4D-B7CA-6C4DEF9B9D28}"/>
              </a:ext>
            </a:extLst>
          </p:cNvPr>
          <p:cNvGrpSpPr/>
          <p:nvPr/>
        </p:nvGrpSpPr>
        <p:grpSpPr>
          <a:xfrm>
            <a:off x="2728512" y="2366884"/>
            <a:ext cx="1099897" cy="2585121"/>
            <a:chOff x="2538850" y="1046266"/>
            <a:chExt cx="386299" cy="98643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9C4DA2E-C006-924C-934B-9E6A248FB8A6}"/>
                </a:ext>
              </a:extLst>
            </p:cNvPr>
            <p:cNvGrpSpPr/>
            <p:nvPr/>
          </p:nvGrpSpPr>
          <p:grpSpPr>
            <a:xfrm>
              <a:off x="2538850" y="1046266"/>
              <a:ext cx="274320" cy="986433"/>
              <a:chOff x="2692399" y="2184397"/>
              <a:chExt cx="274320" cy="986433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DA7A22C-DC3D-1A4D-ABD3-0FD37BA1D6C6}"/>
                  </a:ext>
                </a:extLst>
              </p:cNvPr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F6E89CC-5962-B04A-8E21-373F4EB31AC6}"/>
                  </a:ext>
                </a:extLst>
              </p:cNvPr>
              <p:cNvSpPr/>
              <p:nvPr/>
            </p:nvSpPr>
            <p:spPr bwMode="auto">
              <a:xfrm>
                <a:off x="2711026" y="2544296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9CC2186-2E2F-EB45-BD96-9182A2D7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1567645E-C8D6-B448-B6A0-46720301B2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2238" y="2501524"/>
            <a:ext cx="567976" cy="5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1567645E-C8D6-B448-B6A0-46720301B2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2238" y="2501524"/>
            <a:ext cx="567976" cy="5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24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83562" y="1767086"/>
            <a:ext cx="2371735" cy="2941071"/>
            <a:chOff x="472199" y="1341290"/>
            <a:chExt cx="1778801" cy="220580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1330961" y="16317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3" name="Oval 17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1696732" y="25480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6" name="Oval 17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1976680" y="1341290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9" name="Oval 17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1036771" y="22093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2" name="Oval 1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72199" y="25649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5" name="Oval 18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6" name="Oval 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9" name="Oval 2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5" name="Oval 3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1" name="Oval 4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7" name="Oval 4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0" name="Oval 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3" name="Oval 5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90" name="Oval 18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94" name="Group 193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2" name="Oval 22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0" name="Oval 2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8" name="Oval 21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6" name="Oval 21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4" name="Oval 2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2" name="Oval 21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0" name="Oval 2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8" name="Oval 20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6" name="Oval 2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4" name="Oval 2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227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28" name="Oval 227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83812" y="1985283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9" name="Oval 28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775841" y="1830203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7" name="Oval 4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944771" y="159800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5" name="Oval 34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63536" y="305190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0" name="Oval 4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3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4307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7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85158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0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1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review of </a:t>
            </a:r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90 observational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studies 2015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45.6%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mentioned unmeasured confounding as a limitation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4.4%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included a quantitative sensitivity analysis ☹️</a:t>
            </a:r>
          </a:p>
          <a:p>
            <a:endParaRPr lang="en-US" sz="36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93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642325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71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6513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Γ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2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82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698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37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we have presented a useful,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easily implemented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and intuitively understood approach to allow researchers to assess the potential impact of unmeasured confounders in observational research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be applied to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both past and future research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allowing readers to understand the sensitivity of studies that do not include such an analysis, and allowing future investigators to readily include such an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9D758"/>
                </a:solidFill>
              </a:rPr>
              <a:t>https://</a:t>
            </a:r>
            <a:r>
              <a:rPr lang="en-US" dirty="0" err="1">
                <a:solidFill>
                  <a:srgbClr val="79D758"/>
                </a:solidFill>
              </a:rPr>
              <a:t>xkcd.com</a:t>
            </a:r>
            <a:r>
              <a:rPr lang="en-US" dirty="0">
                <a:solidFill>
                  <a:srgbClr val="79D758"/>
                </a:solidFill>
              </a:rPr>
              <a:t>/1592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VanderWeele</a:t>
            </a:r>
            <a:r>
              <a:rPr lang="en-US" sz="2000" dirty="0">
                <a:solidFill>
                  <a:schemeClr val="bg1"/>
                </a:solidFill>
              </a:rPr>
              <a:t>, T. J., &amp; Ding, P. (2017). Sensitivity Analysis in Observational Research: Introducing the E-Value. </a:t>
            </a:r>
            <a:r>
              <a:rPr lang="en-US" sz="2000" i="1" dirty="0">
                <a:solidFill>
                  <a:schemeClr val="bg1"/>
                </a:solidFill>
              </a:rPr>
              <a:t>Ann Intern Med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167</a:t>
            </a:r>
            <a:r>
              <a:rPr lang="en-US" sz="2000" dirty="0">
                <a:solidFill>
                  <a:schemeClr val="bg1"/>
                </a:solidFill>
              </a:rPr>
              <a:t>(4), 268–274.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/10.7326/M16-2607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2483</TotalTime>
  <Words>2298</Words>
  <Application>Microsoft Macintosh PowerPoint</Application>
  <PresentationFormat>Widescreen</PresentationFormat>
  <Paragraphs>776</Paragraphs>
  <Slides>82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Meaningful confounders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Meaningful confounders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PowerPoint Presentation</vt:lpstr>
      <vt:lpstr>Love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Quantify 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Tipping point analysis</vt:lpstr>
      <vt:lpstr>Tipping point analysis</vt:lpstr>
      <vt:lpstr>conclusion</vt:lpstr>
      <vt:lpstr>PowerPoint Presentation</vt:lpstr>
      <vt:lpstr>References</vt:lpstr>
      <vt:lpstr>Contact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60</cp:revision>
  <dcterms:created xsi:type="dcterms:W3CDTF">2017-11-08T23:32:53Z</dcterms:created>
  <dcterms:modified xsi:type="dcterms:W3CDTF">2018-01-26T19:32:52Z</dcterms:modified>
</cp:coreProperties>
</file>